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9BFA54-BEAF-451C-B7DA-56CB043D245B}" type="datetimeFigureOut">
              <a:rPr lang="en-US" smtClean="0"/>
              <a:pPr/>
              <a:t>11/7/2010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3F484B-2741-4B3D-A482-CB9BFD7C7E4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en.wikipedia.org/wiki/1980s_in_fash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How to Research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Good advice for summaries and citing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i="1" dirty="0" smtClean="0"/>
              <a:t>Authentic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Authentic</a:t>
            </a:r>
            <a:r>
              <a:rPr lang="en-US" dirty="0" smtClean="0"/>
              <a:t> - worthy of acceptance or belief based on 	fact. </a:t>
            </a:r>
          </a:p>
          <a:p>
            <a:pPr>
              <a:buNone/>
            </a:pPr>
            <a:r>
              <a:rPr lang="en-US" dirty="0" smtClean="0"/>
              <a:t>		Ex. That is not an authentic Twilight book! Mr. 	Doyle wrote it himself.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Research</a:t>
            </a:r>
            <a:r>
              <a:rPr lang="en-US" dirty="0" smtClean="0"/>
              <a:t> - investigation or experimentation aimed at 	the discovery and interpretation of facts.</a:t>
            </a:r>
          </a:p>
          <a:p>
            <a:pPr>
              <a:buNone/>
            </a:pPr>
            <a:r>
              <a:rPr lang="en-US" dirty="0" smtClean="0"/>
              <a:t>		Ex. I am researching Emperor Penguins. I just 	learned they can’t fly.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i="1" dirty="0" smtClean="0"/>
              <a:t>Authentic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Examples </a:t>
            </a:r>
            <a:r>
              <a:rPr lang="en-US" dirty="0"/>
              <a:t>of </a:t>
            </a:r>
            <a:r>
              <a:rPr lang="en-US" dirty="0" smtClean="0"/>
              <a:t>authentic research </a:t>
            </a:r>
            <a:r>
              <a:rPr lang="en-US" b="1" dirty="0" smtClean="0"/>
              <a:t>sources</a:t>
            </a:r>
            <a:r>
              <a:rPr lang="en-US" dirty="0" smtClean="0"/>
              <a:t>:</a:t>
            </a:r>
            <a:endParaRPr lang="en-US" dirty="0"/>
          </a:p>
          <a:p>
            <a:pPr lvl="0"/>
            <a:r>
              <a:rPr lang="en-US" dirty="0"/>
              <a:t>A book on the topic</a:t>
            </a:r>
          </a:p>
          <a:p>
            <a:pPr lvl="0"/>
            <a:r>
              <a:rPr lang="en-US" dirty="0"/>
              <a:t>A professional website (you know who the author is</a:t>
            </a:r>
            <a:r>
              <a:rPr lang="en-US" dirty="0" smtClean="0"/>
              <a:t>).</a:t>
            </a:r>
            <a:r>
              <a:rPr lang="en-US" dirty="0"/>
              <a:t> </a:t>
            </a:r>
          </a:p>
          <a:p>
            <a:pPr lvl="0"/>
            <a:r>
              <a:rPr lang="en-US" dirty="0"/>
              <a:t>A government website</a:t>
            </a:r>
          </a:p>
          <a:p>
            <a:pPr lvl="0"/>
            <a:r>
              <a:rPr lang="en-US" dirty="0"/>
              <a:t>A museum or library website</a:t>
            </a:r>
          </a:p>
          <a:p>
            <a:pPr lvl="0"/>
            <a:r>
              <a:rPr lang="en-US" dirty="0"/>
              <a:t>A newspaper or magazine </a:t>
            </a:r>
            <a:r>
              <a:rPr lang="en-US" dirty="0" smtClean="0"/>
              <a:t>article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95300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4724400"/>
            <a:ext cx="1447800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4419600"/>
            <a:ext cx="2133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sources should I use for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Almost all </a:t>
            </a:r>
            <a:r>
              <a:rPr lang="en-US" b="1" dirty="0"/>
              <a:t>books</a:t>
            </a:r>
            <a:r>
              <a:rPr lang="en-US" dirty="0"/>
              <a:t> are checked for accuracy before they are </a:t>
            </a:r>
            <a:r>
              <a:rPr lang="en-US" dirty="0" smtClean="0"/>
              <a:t>published.</a:t>
            </a:r>
            <a:endParaRPr lang="en-US" dirty="0"/>
          </a:p>
          <a:p>
            <a:pPr lvl="0"/>
            <a:r>
              <a:rPr lang="en-US" b="1" dirty="0"/>
              <a:t>Newspaper and magazine articles </a:t>
            </a:r>
            <a:r>
              <a:rPr lang="en-US" dirty="0"/>
              <a:t>are also checked by professional editors to make sure they are </a:t>
            </a:r>
            <a:r>
              <a:rPr lang="en-US" dirty="0" smtClean="0"/>
              <a:t>correct.</a:t>
            </a:r>
            <a:endParaRPr lang="en-US" dirty="0"/>
          </a:p>
          <a:p>
            <a:pPr lvl="0"/>
            <a:r>
              <a:rPr lang="en-US" b="1" dirty="0"/>
              <a:t>Some websites </a:t>
            </a:r>
            <a:r>
              <a:rPr lang="en-US" dirty="0"/>
              <a:t>are also checked for accuracy by professionals. </a:t>
            </a:r>
            <a:endParaRPr lang="en-US" dirty="0" smtClean="0"/>
          </a:p>
          <a:p>
            <a:pPr lvl="1"/>
            <a:r>
              <a:rPr lang="en-US" dirty="0" smtClean="0"/>
              <a:t>It </a:t>
            </a:r>
            <a:r>
              <a:rPr lang="en-US" dirty="0"/>
              <a:t>can be difficult to tell sometimes, but the best sites end in .</a:t>
            </a:r>
            <a:r>
              <a:rPr lang="en-US" dirty="0" err="1"/>
              <a:t>edu</a:t>
            </a:r>
            <a:r>
              <a:rPr lang="en-US" dirty="0"/>
              <a:t> and .</a:t>
            </a:r>
            <a:r>
              <a:rPr lang="en-US" dirty="0" err="1"/>
              <a:t>gov</a:t>
            </a:r>
            <a:r>
              <a:rPr lang="en-US" dirty="0"/>
              <a:t>. Use your best judgment. If the website doesn’t look professional, the information probably isn’t either.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 what isn’t </a:t>
            </a:r>
            <a:r>
              <a:rPr lang="en-US" i="1" dirty="0" smtClean="0"/>
              <a:t>Authentic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6248400" cy="4389120"/>
          </a:xfrm>
        </p:spPr>
        <p:txBody>
          <a:bodyPr/>
          <a:lstStyle/>
          <a:p>
            <a:r>
              <a:rPr lang="en-US" dirty="0" smtClean="0"/>
              <a:t>Information that isn’t read by professionals before it’s published is </a:t>
            </a:r>
            <a:r>
              <a:rPr lang="en-US" i="1" dirty="0" smtClean="0"/>
              <a:t>not</a:t>
            </a:r>
            <a:r>
              <a:rPr lang="en-US" dirty="0" smtClean="0"/>
              <a:t> a good source.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Examples: Personal websites, websites with no author, and (gasp!) </a:t>
            </a:r>
            <a:r>
              <a:rPr lang="en-US" dirty="0" smtClean="0"/>
              <a:t>Wikipedia or Yahoo! Answers.</a:t>
            </a:r>
            <a:r>
              <a:rPr lang="en-US" dirty="0" smtClean="0"/>
              <a:t> 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Be careful!!</a:t>
            </a:r>
            <a:r>
              <a:rPr lang="en-US" dirty="0" smtClean="0"/>
              <a:t> There is a lot of </a:t>
            </a:r>
            <a:r>
              <a:rPr lang="en-US" i="1" dirty="0" smtClean="0"/>
              <a:t>inauthentic research</a:t>
            </a:r>
            <a:r>
              <a:rPr lang="en-US" dirty="0" smtClean="0"/>
              <a:t> online.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62750" y="1828800"/>
            <a:ext cx="238125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4343400"/>
            <a:ext cx="1738489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why not Wikipedia</a:t>
            </a:r>
            <a:r>
              <a:rPr lang="en-US" i="1" dirty="0" smtClean="0"/>
              <a:t>??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Wikipedia </a:t>
            </a:r>
            <a:r>
              <a:rPr lang="en-US" dirty="0" smtClean="0"/>
              <a:t>is a “user created site”.</a:t>
            </a:r>
          </a:p>
          <a:p>
            <a:pPr lvl="1"/>
            <a:r>
              <a:rPr lang="en-US" dirty="0" smtClean="0"/>
              <a:t>This means anyone who visits may add information.</a:t>
            </a:r>
          </a:p>
          <a:p>
            <a:pPr lvl="1"/>
            <a:r>
              <a:rPr lang="en-US" dirty="0" smtClean="0"/>
              <a:t>Anyone means anyone, from a history professor to a student in Hong Kong. </a:t>
            </a:r>
          </a:p>
          <a:p>
            <a:pPr lvl="1"/>
            <a:r>
              <a:rPr lang="en-US" dirty="0" smtClean="0"/>
              <a:t>Sometimes “moderators” or “professional editors” will view the different sites and make corrections.  </a:t>
            </a:r>
            <a:r>
              <a:rPr lang="en-US" i="1" dirty="0" smtClean="0"/>
              <a:t>Sometimes there are serious errors!</a:t>
            </a:r>
            <a:endParaRPr lang="en-US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685800"/>
            <a:ext cx="1581150" cy="194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7086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But there’s good news! </a:t>
            </a:r>
            <a:r>
              <a:rPr lang="en-US" dirty="0" smtClean="0"/>
              <a:t>You CAN use Wikipedia…sort 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779520"/>
          </a:xfrm>
        </p:spPr>
        <p:txBody>
          <a:bodyPr/>
          <a:lstStyle/>
          <a:p>
            <a:r>
              <a:rPr lang="en-US" dirty="0" smtClean="0"/>
              <a:t>Wikipedia </a:t>
            </a:r>
            <a:r>
              <a:rPr lang="en-US" dirty="0" smtClean="0"/>
              <a:t>is a great START because</a:t>
            </a:r>
          </a:p>
          <a:p>
            <a:r>
              <a:rPr lang="en-US" dirty="0" smtClean="0"/>
              <a:t>You can use the NOTES and EXTERNAL LINKS at the end of the article.</a:t>
            </a:r>
          </a:p>
          <a:p>
            <a:pPr lvl="1"/>
            <a:r>
              <a:rPr lang="en-US" dirty="0" smtClean="0"/>
              <a:t>Notes – this is where the person got their information from to being with</a:t>
            </a:r>
          </a:p>
          <a:p>
            <a:pPr lvl="1"/>
            <a:r>
              <a:rPr lang="en-US" dirty="0" smtClean="0"/>
              <a:t>External Links – this is more information about the topic from </a:t>
            </a:r>
            <a:r>
              <a:rPr lang="en-US" i="1" dirty="0" smtClean="0"/>
              <a:t>professional sites!!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85800"/>
            <a:ext cx="1657350" cy="2034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take a look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Wikipedia – 1980’s in fashion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2667000"/>
            <a:ext cx="3152775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</TotalTime>
  <Words>305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How to Research</vt:lpstr>
      <vt:lpstr>What is Authentic Research?</vt:lpstr>
      <vt:lpstr>What is Authentic Research?</vt:lpstr>
      <vt:lpstr>What sources should I use for research?</vt:lpstr>
      <vt:lpstr>So what isn’t Authentic Research?</vt:lpstr>
      <vt:lpstr>So why not Wikipedia??</vt:lpstr>
      <vt:lpstr>But there’s good news! You CAN use Wikipedia…sort of</vt:lpstr>
      <vt:lpstr>Let’s take a look</vt:lpstr>
    </vt:vector>
  </TitlesOfParts>
  <Company>Iron Curtain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Research</dc:title>
  <dc:creator>DarkHorse</dc:creator>
  <cp:lastModifiedBy>DarkHorse</cp:lastModifiedBy>
  <cp:revision>7</cp:revision>
  <dcterms:created xsi:type="dcterms:W3CDTF">2010-11-08T05:17:45Z</dcterms:created>
  <dcterms:modified xsi:type="dcterms:W3CDTF">2010-11-08T06:19:30Z</dcterms:modified>
</cp:coreProperties>
</file>